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D12-9276-404A-9111-A4CE4CFC69E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5C40-5969-4392-A1B7-2BDF3E20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0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D12-9276-404A-9111-A4CE4CFC69E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5C40-5969-4392-A1B7-2BDF3E20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4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D12-9276-404A-9111-A4CE4CFC69E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5C40-5969-4392-A1B7-2BDF3E20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1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D12-9276-404A-9111-A4CE4CFC69E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5C40-5969-4392-A1B7-2BDF3E20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6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D12-9276-404A-9111-A4CE4CFC69E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5C40-5969-4392-A1B7-2BDF3E20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D12-9276-404A-9111-A4CE4CFC69E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5C40-5969-4392-A1B7-2BDF3E20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4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D12-9276-404A-9111-A4CE4CFC69E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5C40-5969-4392-A1B7-2BDF3E20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9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D12-9276-404A-9111-A4CE4CFC69E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5C40-5969-4392-A1B7-2BDF3E20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1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D12-9276-404A-9111-A4CE4CFC69E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5C40-5969-4392-A1B7-2BDF3E20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4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D12-9276-404A-9111-A4CE4CFC69E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5C40-5969-4392-A1B7-2BDF3E20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9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7D12-9276-404A-9111-A4CE4CFC69E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5C40-5969-4392-A1B7-2BDF3E20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4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97D12-9276-404A-9111-A4CE4CFC69E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75C40-5969-4392-A1B7-2BDF3E20E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6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rschurman@ben.edu" TargetMode="External"/><Relationship Id="rId2" Type="http://schemas.openxmlformats.org/officeDocument/2006/relationships/hyperlink" Target="mailto:adelegge@ben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en.edu/college-of-science/pre-professional/hprc-home.cfm" TargetMode="External"/><Relationship Id="rId4" Type="http://schemas.openxmlformats.org/officeDocument/2006/relationships/hyperlink" Target="mailto:asima@ben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delegge@ben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delegge@ben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8488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Policies and Procedures</a:t>
            </a:r>
          </a:p>
          <a:p>
            <a:r>
              <a:rPr lang="en-US" sz="3600" dirty="0" smtClean="0"/>
              <a:t>Open Forum</a:t>
            </a:r>
          </a:p>
          <a:p>
            <a:r>
              <a:rPr lang="en-US" sz="3600" dirty="0" smtClean="0"/>
              <a:t>September 10, 2019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2"/>
            <a:ext cx="9144000" cy="241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01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Evaluation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27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the final deadline has passed, you will be asked to interview with three (3) members of the HPRC</a:t>
            </a:r>
          </a:p>
          <a:p>
            <a:pPr lvl="1"/>
            <a:r>
              <a:rPr lang="en-US" dirty="0" smtClean="0"/>
              <a:t>A one-on-one interview with the Pre-Health Adviser (Ms. Sima)</a:t>
            </a:r>
          </a:p>
          <a:p>
            <a:pPr lvl="1"/>
            <a:r>
              <a:rPr lang="en-US" dirty="0" smtClean="0"/>
              <a:t>Two interviews with two randomly-selected faculty on the HPRC</a:t>
            </a:r>
          </a:p>
          <a:p>
            <a:pPr lvl="2"/>
            <a:r>
              <a:rPr lang="en-US" dirty="0" smtClean="0"/>
              <a:t>The formats of these interviews are variable and will be chosen by the faculty conducting the interviews</a:t>
            </a:r>
          </a:p>
          <a:p>
            <a:r>
              <a:rPr lang="en-US" dirty="0" smtClean="0"/>
              <a:t>The goal of these interviews is to gather further information and clarification on the information shared in your application</a:t>
            </a:r>
          </a:p>
          <a:p>
            <a:r>
              <a:rPr lang="en-US" dirty="0" smtClean="0"/>
              <a:t>These are considered professional exercises, so you should wear professional attire to your interviews</a:t>
            </a:r>
          </a:p>
          <a:p>
            <a:pPr lvl="1"/>
            <a:r>
              <a:rPr lang="en-US" dirty="0" smtClean="0"/>
              <a:t>Relax!  We know these are stressful exercises, but take heart that your “interview performance” will NOT be used as part of your evaluation</a:t>
            </a:r>
          </a:p>
        </p:txBody>
      </p:sp>
    </p:spTree>
    <p:extLst>
      <p:ext uri="{BB962C8B-B14F-4D97-AF65-F5344CB8AC3E}">
        <p14:creationId xmlns:p14="http://schemas.microsoft.com/office/powerpoint/2010/main" val="387008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Evaluation Process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your interviews are complete, the entire HPRC will convene to discuss your application and information gathered during interviews</a:t>
            </a:r>
          </a:p>
          <a:p>
            <a:pPr lvl="1"/>
            <a:r>
              <a:rPr lang="en-US" dirty="0" smtClean="0"/>
              <a:t>The faculty you don’t interview with will still read through your application and provide feedback</a:t>
            </a:r>
          </a:p>
          <a:p>
            <a:r>
              <a:rPr lang="en-US" dirty="0" smtClean="0"/>
              <a:t>Students will then be assessed one of five recommendation levels</a:t>
            </a:r>
          </a:p>
          <a:p>
            <a:pPr lvl="1"/>
            <a:r>
              <a:rPr lang="en-US" dirty="0" smtClean="0"/>
              <a:t>Outstanding</a:t>
            </a:r>
          </a:p>
          <a:p>
            <a:pPr lvl="1"/>
            <a:r>
              <a:rPr lang="en-US" dirty="0" smtClean="0"/>
              <a:t>Strongly Recommend</a:t>
            </a:r>
          </a:p>
          <a:p>
            <a:pPr lvl="1"/>
            <a:r>
              <a:rPr lang="en-US" dirty="0" smtClean="0"/>
              <a:t>Recommend</a:t>
            </a:r>
          </a:p>
          <a:p>
            <a:pPr lvl="1"/>
            <a:r>
              <a:rPr lang="en-US" dirty="0" smtClean="0"/>
              <a:t>Recommend with Reservation</a:t>
            </a:r>
          </a:p>
          <a:p>
            <a:pPr lvl="1"/>
            <a:r>
              <a:rPr lang="en-US" dirty="0" smtClean="0"/>
              <a:t>Do Not Recommend</a:t>
            </a:r>
          </a:p>
        </p:txBody>
      </p:sp>
    </p:spTree>
    <p:extLst>
      <p:ext uri="{BB962C8B-B14F-4D97-AF65-F5344CB8AC3E}">
        <p14:creationId xmlns:p14="http://schemas.microsoft.com/office/powerpoint/2010/main" val="85465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Evaluation Process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4992"/>
          </a:xfrm>
        </p:spPr>
        <p:txBody>
          <a:bodyPr/>
          <a:lstStyle/>
          <a:p>
            <a:r>
              <a:rPr lang="en-US" dirty="0" smtClean="0"/>
              <a:t>Once the HPRC has made a recommendation for you, you will then be contacted by me via e-mail</a:t>
            </a:r>
          </a:p>
          <a:p>
            <a:pPr lvl="1"/>
            <a:r>
              <a:rPr lang="en-US" dirty="0" smtClean="0"/>
              <a:t>I will share the overall recommendation level as well as any suggestions for improvement</a:t>
            </a:r>
          </a:p>
          <a:p>
            <a:pPr lvl="1"/>
            <a:r>
              <a:rPr lang="en-US" dirty="0" smtClean="0"/>
              <a:t>You are welcome to meet with me in person to discuss your recommendation and suggestions further (done by appointment)</a:t>
            </a:r>
          </a:p>
          <a:p>
            <a:r>
              <a:rPr lang="en-US" dirty="0" smtClean="0"/>
              <a:t>I will then ask you, “Based on what you see, would you like the HPRC to write a letter for you?”</a:t>
            </a:r>
          </a:p>
          <a:p>
            <a:pPr lvl="1"/>
            <a:r>
              <a:rPr lang="en-US" dirty="0" smtClean="0"/>
              <a:t>If the answer is “Yes”, then I will ask you to tell me where you would like the letter sent and any relevant deadline(s)</a:t>
            </a:r>
          </a:p>
          <a:p>
            <a:pPr lvl="1"/>
            <a:r>
              <a:rPr lang="en-US" dirty="0" smtClean="0"/>
              <a:t>You will be informed via e-mail once the letter is written and sent, or if I need further information before I can send the letter</a:t>
            </a:r>
          </a:p>
        </p:txBody>
      </p:sp>
    </p:spTree>
    <p:extLst>
      <p:ext uri="{BB962C8B-B14F-4D97-AF65-F5344CB8AC3E}">
        <p14:creationId xmlns:p14="http://schemas.microsoft.com/office/powerpoint/2010/main" val="352472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Should You Pick For LOR’s?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13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DO:  Pick a faculty member whom you’ve had extensive interaction with outside of class</a:t>
            </a:r>
          </a:p>
          <a:p>
            <a:pPr lvl="1"/>
            <a:r>
              <a:rPr lang="en-US" dirty="0" smtClean="0"/>
              <a:t>Your research mentor</a:t>
            </a:r>
          </a:p>
          <a:p>
            <a:pPr lvl="1"/>
            <a:r>
              <a:rPr lang="en-US" dirty="0" smtClean="0"/>
              <a:t>Your adviser</a:t>
            </a:r>
          </a:p>
          <a:p>
            <a:pPr lvl="1"/>
            <a:r>
              <a:rPr lang="en-US" dirty="0" smtClean="0"/>
              <a:t>A club adviser (if you are involved in club leadership)</a:t>
            </a:r>
          </a:p>
          <a:p>
            <a:pPr lvl="1"/>
            <a:r>
              <a:rPr lang="en-US" dirty="0" smtClean="0"/>
              <a:t>Someone whom you’ve talked with and shared your professional goals with</a:t>
            </a:r>
          </a:p>
          <a:p>
            <a:r>
              <a:rPr lang="en-US" dirty="0" smtClean="0"/>
              <a:t>DON’T:  Pick a faculty member who only knows you as a “letter grade” in some class from two years ago</a:t>
            </a:r>
          </a:p>
          <a:p>
            <a:r>
              <a:rPr lang="en-US" dirty="0" smtClean="0"/>
              <a:t>DON’T:  Pick a faculty member who is “nice”, but doesn’t know you!</a:t>
            </a:r>
          </a:p>
          <a:p>
            <a:r>
              <a:rPr lang="en-US" dirty="0" smtClean="0"/>
              <a:t>DON’T:  Pick a faculty member you didn’t ask in advance!</a:t>
            </a:r>
          </a:p>
          <a:p>
            <a:r>
              <a:rPr lang="en-US" dirty="0" smtClean="0"/>
              <a:t>DON’T:  Pester a faculty member who said “no”!</a:t>
            </a:r>
          </a:p>
        </p:txBody>
      </p:sp>
    </p:spTree>
    <p:extLst>
      <p:ext uri="{BB962C8B-B14F-4D97-AF65-F5344CB8AC3E}">
        <p14:creationId xmlns:p14="http://schemas.microsoft.com/office/powerpoint/2010/main" val="172606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Your Personal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5621"/>
          </a:xfrm>
        </p:spPr>
        <p:txBody>
          <a:bodyPr>
            <a:normAutofit/>
          </a:bodyPr>
          <a:lstStyle/>
          <a:p>
            <a:r>
              <a:rPr lang="en-US" dirty="0" smtClean="0"/>
              <a:t>This is an open-ended essay that discusses your connection to the profession you aspire to be a part of</a:t>
            </a:r>
          </a:p>
          <a:p>
            <a:pPr lvl="1"/>
            <a:r>
              <a:rPr lang="en-US" dirty="0" smtClean="0"/>
              <a:t>Aim for 1.5 double-spaced pages, but no more than 2 double-spaced pages</a:t>
            </a:r>
          </a:p>
          <a:p>
            <a:pPr lvl="1"/>
            <a:r>
              <a:rPr lang="en-US" dirty="0" smtClean="0"/>
              <a:t>Don’t just rehash your application!  Share something unique that connects the reader to *you*!</a:t>
            </a:r>
          </a:p>
          <a:p>
            <a:pPr lvl="1"/>
            <a:r>
              <a:rPr lang="en-US" dirty="0" smtClean="0"/>
              <a:t>Try to avoid clichés like “I like science” or “I want to help people”; uniqueness is important!</a:t>
            </a:r>
          </a:p>
          <a:p>
            <a:pPr lvl="1"/>
            <a:r>
              <a:rPr lang="en-US" dirty="0" smtClean="0"/>
              <a:t>Possible topics:</a:t>
            </a:r>
          </a:p>
          <a:p>
            <a:pPr lvl="2"/>
            <a:r>
              <a:rPr lang="en-US" dirty="0" smtClean="0"/>
              <a:t>An experience when you were young that led you to your professional choice</a:t>
            </a:r>
          </a:p>
          <a:p>
            <a:pPr lvl="2"/>
            <a:r>
              <a:rPr lang="en-US" dirty="0" smtClean="0"/>
              <a:t>A particularly memorable experience while shadowing or working in your field</a:t>
            </a:r>
          </a:p>
          <a:p>
            <a:pPr lvl="1"/>
            <a:r>
              <a:rPr lang="en-US" dirty="0" smtClean="0"/>
              <a:t>When you have a draft, bring it to the Pre-Health Adviser and/or your adviser for feedback!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1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HPRC For Fall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49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you are planning on applying for pre-professional school </a:t>
            </a:r>
            <a:r>
              <a:rPr lang="en-US" i="1" dirty="0" smtClean="0"/>
              <a:t>this semester </a:t>
            </a:r>
            <a:r>
              <a:rPr lang="en-US" dirty="0" smtClean="0"/>
              <a:t>for a </a:t>
            </a:r>
            <a:r>
              <a:rPr lang="en-US" i="1" dirty="0" smtClean="0"/>
              <a:t>Fall 2020 admission</a:t>
            </a:r>
            <a:r>
              <a:rPr lang="en-US" dirty="0" smtClean="0"/>
              <a:t>, then you may meet with the HPRC this semester in an expedited format</a:t>
            </a:r>
          </a:p>
          <a:p>
            <a:pPr lvl="1"/>
            <a:r>
              <a:rPr lang="en-US" dirty="0" smtClean="0"/>
              <a:t>Friday, September 13:  “Intent to Participate” form due (make sure to check the box that says you are looking at a Fall 2020 start date)</a:t>
            </a:r>
          </a:p>
          <a:p>
            <a:pPr lvl="1"/>
            <a:r>
              <a:rPr lang="en-US" dirty="0" smtClean="0"/>
              <a:t>Friday, September 27:  All of your application files must be completed and uploaded to your Dropbox</a:t>
            </a:r>
          </a:p>
          <a:p>
            <a:pPr lvl="1"/>
            <a:r>
              <a:rPr lang="en-US" dirty="0" smtClean="0"/>
              <a:t>Interviews will take place in late September and early October</a:t>
            </a:r>
          </a:p>
          <a:p>
            <a:pPr lvl="1"/>
            <a:r>
              <a:rPr lang="en-US" dirty="0" smtClean="0"/>
              <a:t>HPRC letters will be sent before the end of October</a:t>
            </a:r>
          </a:p>
          <a:p>
            <a:r>
              <a:rPr lang="en-US" dirty="0" smtClean="0"/>
              <a:t>You will not be required to submit individual LOR’s to the HPRC, but please note that </a:t>
            </a:r>
            <a:r>
              <a:rPr lang="en-US" dirty="0" smtClean="0"/>
              <a:t>most medical and dental schools </a:t>
            </a:r>
            <a:r>
              <a:rPr lang="en-US" dirty="0" smtClean="0"/>
              <a:t>do require individual </a:t>
            </a:r>
            <a:r>
              <a:rPr lang="en-US" dirty="0" smtClean="0"/>
              <a:t>letters </a:t>
            </a:r>
            <a:r>
              <a:rPr lang="en-US" i="1" dirty="0" smtClean="0"/>
              <a:t>in addition to </a:t>
            </a:r>
            <a:r>
              <a:rPr lang="en-US" dirty="0" smtClean="0"/>
              <a:t>a committee letter!</a:t>
            </a:r>
            <a:endParaRPr lang="en-US" dirty="0" smtClean="0"/>
          </a:p>
          <a:p>
            <a:pPr lvl="1"/>
            <a:r>
              <a:rPr lang="en-US" dirty="0" smtClean="0"/>
              <a:t>If you need the letters sent as a packet with the HPRC letter, please inform your recommenders to send their letters directly to 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3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E-mail contacts: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HPRC Chair:  Dr. Anthony DeLegge (</a:t>
            </a:r>
            <a:r>
              <a:rPr lang="en-US" dirty="0" smtClean="0">
                <a:hlinkClick r:id="rId2"/>
              </a:rPr>
              <a:t>adelegge@ben.edu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College Program Director for the Pre-Health </a:t>
            </a:r>
            <a:r>
              <a:rPr lang="en-US" dirty="0" smtClean="0"/>
              <a:t>Program:  Dr. Regina Schurman (</a:t>
            </a:r>
            <a:r>
              <a:rPr lang="en-US" dirty="0" smtClean="0">
                <a:hlinkClick r:id="rId3"/>
              </a:rPr>
              <a:t>rschurman@ben.edu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Pre-Health Adviser:  Ms. Alice Sima (</a:t>
            </a:r>
            <a:r>
              <a:rPr lang="en-US" dirty="0" smtClean="0">
                <a:hlinkClick r:id="rId4"/>
              </a:rPr>
              <a:t>asima@ben.edu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HPRC </a:t>
            </a:r>
            <a:r>
              <a:rPr lang="en-US" dirty="0" smtClean="0"/>
              <a:t>Website:</a:t>
            </a:r>
          </a:p>
          <a:p>
            <a:pPr marL="0" indent="0">
              <a:buNone/>
            </a:pP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www.ben.edu/college-of-science/pre-professional/hprc-home.cfm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1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the HPRC?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Health Professions Recommendation Committee (HPRC) is a committee of faculty tasked with writing letters of recommendation for pre-professional students</a:t>
            </a:r>
          </a:p>
          <a:p>
            <a:r>
              <a:rPr lang="en-US" dirty="0" smtClean="0"/>
              <a:t>Unlike a typical letter of recommendation, this letter comes from a group of faculty who collaborate on a single letter</a:t>
            </a:r>
          </a:p>
          <a:p>
            <a:r>
              <a:rPr lang="en-US" dirty="0" smtClean="0"/>
              <a:t>Most medical and dental schools require a committee letter </a:t>
            </a:r>
            <a:r>
              <a:rPr lang="en-US" i="1" dirty="0" smtClean="0"/>
              <a:t>in addition to </a:t>
            </a:r>
            <a:r>
              <a:rPr lang="en-US" dirty="0" smtClean="0"/>
              <a:t>individual letters of recommendation!</a:t>
            </a:r>
          </a:p>
          <a:p>
            <a:r>
              <a:rPr lang="en-US" dirty="0" smtClean="0"/>
              <a:t>The HPRC members also want to help students be prepared for pre-professional school by providing mock interview experiences and guidance for their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13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is on the HPRC?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6 faculty members from across the University</a:t>
            </a:r>
          </a:p>
          <a:p>
            <a:pPr lvl="1"/>
            <a:r>
              <a:rPr lang="en-US" dirty="0" smtClean="0"/>
              <a:t>5 from the College of Science</a:t>
            </a:r>
          </a:p>
          <a:p>
            <a:pPr lvl="1"/>
            <a:r>
              <a:rPr lang="en-US" dirty="0" smtClean="0"/>
              <a:t>1 from outside of the College of Science</a:t>
            </a:r>
          </a:p>
          <a:p>
            <a:r>
              <a:rPr lang="en-US" dirty="0" smtClean="0"/>
              <a:t>The Dean of the College of Science, the College Program Director for the Pre-Health Program, the Pre-Health Adviser, and the former Chair assist the committee (non-voting)</a:t>
            </a:r>
          </a:p>
          <a:p>
            <a:r>
              <a:rPr lang="en-US" dirty="0" smtClean="0"/>
              <a:t>Current HPRC Chair:  Dr. Anthony DeLegge (</a:t>
            </a:r>
            <a:r>
              <a:rPr lang="en-US" dirty="0" smtClean="0">
                <a:hlinkClick r:id="rId2"/>
              </a:rPr>
              <a:t>adelegge@ben.edu</a:t>
            </a:r>
            <a:r>
              <a:rPr lang="en-US" dirty="0" smtClean="0"/>
              <a:t>)</a:t>
            </a:r>
          </a:p>
          <a:p>
            <a:r>
              <a:rPr lang="en-US" dirty="0" smtClean="0"/>
              <a:t>Other Faculty Members:  Dr. Jim Fackenthal, Dr. David Rubush, Dr. Phil Novack-Gottshall</a:t>
            </a:r>
          </a:p>
        </p:txBody>
      </p:sp>
    </p:spTree>
    <p:extLst>
      <p:ext uri="{BB962C8B-B14F-4D97-AF65-F5344CB8AC3E}">
        <p14:creationId xmlns:p14="http://schemas.microsoft.com/office/powerpoint/2010/main" val="360412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is Eligible to Apply for an HPRC Letter?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Any pre-health student meeting the following requirements:</a:t>
            </a:r>
          </a:p>
          <a:p>
            <a:pPr lvl="1"/>
            <a:r>
              <a:rPr lang="en-US" dirty="0" smtClean="0"/>
              <a:t>Minimum overall GPA 3.3 from </a:t>
            </a:r>
            <a:r>
              <a:rPr lang="en-US" i="1" dirty="0" smtClean="0"/>
              <a:t>all </a:t>
            </a:r>
            <a:r>
              <a:rPr lang="en-US" dirty="0" smtClean="0"/>
              <a:t>post-secondary institutions</a:t>
            </a:r>
          </a:p>
          <a:p>
            <a:pPr lvl="1"/>
            <a:r>
              <a:rPr lang="en-US" dirty="0" smtClean="0"/>
              <a:t>Minimum BCPM GPA 3.1 (BCPM = Bio, </a:t>
            </a:r>
            <a:r>
              <a:rPr lang="en-US" dirty="0" err="1" smtClean="0"/>
              <a:t>Chem</a:t>
            </a:r>
            <a:r>
              <a:rPr lang="en-US" dirty="0" smtClean="0"/>
              <a:t>, Physics, Math)</a:t>
            </a:r>
          </a:p>
          <a:p>
            <a:pPr lvl="1"/>
            <a:r>
              <a:rPr lang="en-US" dirty="0" smtClean="0"/>
              <a:t>At least 30 credit hours completed at Benedictine by the end of the year you go through the HPRC</a:t>
            </a:r>
          </a:p>
          <a:p>
            <a:pPr lvl="1"/>
            <a:r>
              <a:rPr lang="en-US" dirty="0" smtClean="0"/>
              <a:t>At least 12 credit hours completed in science courses at Benedictine by the end of the year you go through the HPRC, including at least one lab course</a:t>
            </a:r>
          </a:p>
          <a:p>
            <a:r>
              <a:rPr lang="en-US" dirty="0" smtClean="0"/>
              <a:t>In most circumstances, you would apply to go through the HPRC in your </a:t>
            </a:r>
            <a:r>
              <a:rPr lang="en-US" i="1" dirty="0" smtClean="0"/>
              <a:t>junior year</a:t>
            </a:r>
          </a:p>
          <a:p>
            <a:r>
              <a:rPr lang="en-US" dirty="0" smtClean="0"/>
              <a:t>If you don’t satisfy the requirements, you can petition the HPRC for an exception</a:t>
            </a:r>
          </a:p>
        </p:txBody>
      </p:sp>
    </p:spTree>
    <p:extLst>
      <p:ext uri="{BB962C8B-B14F-4D97-AF65-F5344CB8AC3E}">
        <p14:creationId xmlns:p14="http://schemas.microsoft.com/office/powerpoint/2010/main" val="269047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Timeline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756349"/>
              </p:ext>
            </p:extLst>
          </p:nvPr>
        </p:nvGraphicFramePr>
        <p:xfrm>
          <a:off x="5" y="1593667"/>
          <a:ext cx="12191990" cy="5264333"/>
        </p:xfrm>
        <a:graphic>
          <a:graphicData uri="http://schemas.openxmlformats.org/drawingml/2006/table">
            <a:tbl>
              <a:tblPr/>
              <a:tblGrid>
                <a:gridCol w="342288">
                  <a:extLst>
                    <a:ext uri="{9D8B030D-6E8A-4147-A177-3AD203B41FA5}">
                      <a16:colId xmlns:a16="http://schemas.microsoft.com/office/drawing/2014/main" val="709214484"/>
                    </a:ext>
                  </a:extLst>
                </a:gridCol>
                <a:gridCol w="342288">
                  <a:extLst>
                    <a:ext uri="{9D8B030D-6E8A-4147-A177-3AD203B41FA5}">
                      <a16:colId xmlns:a16="http://schemas.microsoft.com/office/drawing/2014/main" val="1279620838"/>
                    </a:ext>
                  </a:extLst>
                </a:gridCol>
                <a:gridCol w="342288">
                  <a:extLst>
                    <a:ext uri="{9D8B030D-6E8A-4147-A177-3AD203B41FA5}">
                      <a16:colId xmlns:a16="http://schemas.microsoft.com/office/drawing/2014/main" val="292846610"/>
                    </a:ext>
                  </a:extLst>
                </a:gridCol>
                <a:gridCol w="342288">
                  <a:extLst>
                    <a:ext uri="{9D8B030D-6E8A-4147-A177-3AD203B41FA5}">
                      <a16:colId xmlns:a16="http://schemas.microsoft.com/office/drawing/2014/main" val="1581555642"/>
                    </a:ext>
                  </a:extLst>
                </a:gridCol>
                <a:gridCol w="342288">
                  <a:extLst>
                    <a:ext uri="{9D8B030D-6E8A-4147-A177-3AD203B41FA5}">
                      <a16:colId xmlns:a16="http://schemas.microsoft.com/office/drawing/2014/main" val="1123692043"/>
                    </a:ext>
                  </a:extLst>
                </a:gridCol>
                <a:gridCol w="342288">
                  <a:extLst>
                    <a:ext uri="{9D8B030D-6E8A-4147-A177-3AD203B41FA5}">
                      <a16:colId xmlns:a16="http://schemas.microsoft.com/office/drawing/2014/main" val="4161593745"/>
                    </a:ext>
                  </a:extLst>
                </a:gridCol>
                <a:gridCol w="342288">
                  <a:extLst>
                    <a:ext uri="{9D8B030D-6E8A-4147-A177-3AD203B41FA5}">
                      <a16:colId xmlns:a16="http://schemas.microsoft.com/office/drawing/2014/main" val="1936048835"/>
                    </a:ext>
                  </a:extLst>
                </a:gridCol>
                <a:gridCol w="342288">
                  <a:extLst>
                    <a:ext uri="{9D8B030D-6E8A-4147-A177-3AD203B41FA5}">
                      <a16:colId xmlns:a16="http://schemas.microsoft.com/office/drawing/2014/main" val="3919123048"/>
                    </a:ext>
                  </a:extLst>
                </a:gridCol>
                <a:gridCol w="342288">
                  <a:extLst>
                    <a:ext uri="{9D8B030D-6E8A-4147-A177-3AD203B41FA5}">
                      <a16:colId xmlns:a16="http://schemas.microsoft.com/office/drawing/2014/main" val="2778761414"/>
                    </a:ext>
                  </a:extLst>
                </a:gridCol>
                <a:gridCol w="342288">
                  <a:extLst>
                    <a:ext uri="{9D8B030D-6E8A-4147-A177-3AD203B41FA5}">
                      <a16:colId xmlns:a16="http://schemas.microsoft.com/office/drawing/2014/main" val="1885007984"/>
                    </a:ext>
                  </a:extLst>
                </a:gridCol>
                <a:gridCol w="342288">
                  <a:extLst>
                    <a:ext uri="{9D8B030D-6E8A-4147-A177-3AD203B41FA5}">
                      <a16:colId xmlns:a16="http://schemas.microsoft.com/office/drawing/2014/main" val="3769465851"/>
                    </a:ext>
                  </a:extLst>
                </a:gridCol>
                <a:gridCol w="342288">
                  <a:extLst>
                    <a:ext uri="{9D8B030D-6E8A-4147-A177-3AD203B41FA5}">
                      <a16:colId xmlns:a16="http://schemas.microsoft.com/office/drawing/2014/main" val="3554682391"/>
                    </a:ext>
                  </a:extLst>
                </a:gridCol>
                <a:gridCol w="342288">
                  <a:extLst>
                    <a:ext uri="{9D8B030D-6E8A-4147-A177-3AD203B41FA5}">
                      <a16:colId xmlns:a16="http://schemas.microsoft.com/office/drawing/2014/main" val="1161585754"/>
                    </a:ext>
                  </a:extLst>
                </a:gridCol>
                <a:gridCol w="342288">
                  <a:extLst>
                    <a:ext uri="{9D8B030D-6E8A-4147-A177-3AD203B41FA5}">
                      <a16:colId xmlns:a16="http://schemas.microsoft.com/office/drawing/2014/main" val="4014929330"/>
                    </a:ext>
                  </a:extLst>
                </a:gridCol>
                <a:gridCol w="342288">
                  <a:extLst>
                    <a:ext uri="{9D8B030D-6E8A-4147-A177-3AD203B41FA5}">
                      <a16:colId xmlns:a16="http://schemas.microsoft.com/office/drawing/2014/main" val="314732952"/>
                    </a:ext>
                  </a:extLst>
                </a:gridCol>
                <a:gridCol w="342288">
                  <a:extLst>
                    <a:ext uri="{9D8B030D-6E8A-4147-A177-3AD203B41FA5}">
                      <a16:colId xmlns:a16="http://schemas.microsoft.com/office/drawing/2014/main" val="2272335746"/>
                    </a:ext>
                  </a:extLst>
                </a:gridCol>
                <a:gridCol w="1744042">
                  <a:extLst>
                    <a:ext uri="{9D8B030D-6E8A-4147-A177-3AD203B41FA5}">
                      <a16:colId xmlns:a16="http://schemas.microsoft.com/office/drawing/2014/main" val="2331024825"/>
                    </a:ext>
                  </a:extLst>
                </a:gridCol>
                <a:gridCol w="309690">
                  <a:extLst>
                    <a:ext uri="{9D8B030D-6E8A-4147-A177-3AD203B41FA5}">
                      <a16:colId xmlns:a16="http://schemas.microsoft.com/office/drawing/2014/main" val="1826126234"/>
                    </a:ext>
                  </a:extLst>
                </a:gridCol>
                <a:gridCol w="309690">
                  <a:extLst>
                    <a:ext uri="{9D8B030D-6E8A-4147-A177-3AD203B41FA5}">
                      <a16:colId xmlns:a16="http://schemas.microsoft.com/office/drawing/2014/main" val="3726419921"/>
                    </a:ext>
                  </a:extLst>
                </a:gridCol>
                <a:gridCol w="309690">
                  <a:extLst>
                    <a:ext uri="{9D8B030D-6E8A-4147-A177-3AD203B41FA5}">
                      <a16:colId xmlns:a16="http://schemas.microsoft.com/office/drawing/2014/main" val="2835097995"/>
                    </a:ext>
                  </a:extLst>
                </a:gridCol>
                <a:gridCol w="309690">
                  <a:extLst>
                    <a:ext uri="{9D8B030D-6E8A-4147-A177-3AD203B41FA5}">
                      <a16:colId xmlns:a16="http://schemas.microsoft.com/office/drawing/2014/main" val="1501003628"/>
                    </a:ext>
                  </a:extLst>
                </a:gridCol>
                <a:gridCol w="309690">
                  <a:extLst>
                    <a:ext uri="{9D8B030D-6E8A-4147-A177-3AD203B41FA5}">
                      <a16:colId xmlns:a16="http://schemas.microsoft.com/office/drawing/2014/main" val="4115197279"/>
                    </a:ext>
                  </a:extLst>
                </a:gridCol>
                <a:gridCol w="309690">
                  <a:extLst>
                    <a:ext uri="{9D8B030D-6E8A-4147-A177-3AD203B41FA5}">
                      <a16:colId xmlns:a16="http://schemas.microsoft.com/office/drawing/2014/main" val="2894891924"/>
                    </a:ext>
                  </a:extLst>
                </a:gridCol>
                <a:gridCol w="309690">
                  <a:extLst>
                    <a:ext uri="{9D8B030D-6E8A-4147-A177-3AD203B41FA5}">
                      <a16:colId xmlns:a16="http://schemas.microsoft.com/office/drawing/2014/main" val="4002876455"/>
                    </a:ext>
                  </a:extLst>
                </a:gridCol>
                <a:gridCol w="309690">
                  <a:extLst>
                    <a:ext uri="{9D8B030D-6E8A-4147-A177-3AD203B41FA5}">
                      <a16:colId xmlns:a16="http://schemas.microsoft.com/office/drawing/2014/main" val="120800502"/>
                    </a:ext>
                  </a:extLst>
                </a:gridCol>
                <a:gridCol w="309690">
                  <a:extLst>
                    <a:ext uri="{9D8B030D-6E8A-4147-A177-3AD203B41FA5}">
                      <a16:colId xmlns:a16="http://schemas.microsoft.com/office/drawing/2014/main" val="2302110454"/>
                    </a:ext>
                  </a:extLst>
                </a:gridCol>
                <a:gridCol w="309690">
                  <a:extLst>
                    <a:ext uri="{9D8B030D-6E8A-4147-A177-3AD203B41FA5}">
                      <a16:colId xmlns:a16="http://schemas.microsoft.com/office/drawing/2014/main" val="802709678"/>
                    </a:ext>
                  </a:extLst>
                </a:gridCol>
                <a:gridCol w="309690">
                  <a:extLst>
                    <a:ext uri="{9D8B030D-6E8A-4147-A177-3AD203B41FA5}">
                      <a16:colId xmlns:a16="http://schemas.microsoft.com/office/drawing/2014/main" val="3318020725"/>
                    </a:ext>
                  </a:extLst>
                </a:gridCol>
                <a:gridCol w="309690">
                  <a:extLst>
                    <a:ext uri="{9D8B030D-6E8A-4147-A177-3AD203B41FA5}">
                      <a16:colId xmlns:a16="http://schemas.microsoft.com/office/drawing/2014/main" val="2283525125"/>
                    </a:ext>
                  </a:extLst>
                </a:gridCol>
                <a:gridCol w="309690">
                  <a:extLst>
                    <a:ext uri="{9D8B030D-6E8A-4147-A177-3AD203B41FA5}">
                      <a16:colId xmlns:a16="http://schemas.microsoft.com/office/drawing/2014/main" val="2762118203"/>
                    </a:ext>
                  </a:extLst>
                </a:gridCol>
                <a:gridCol w="309690">
                  <a:extLst>
                    <a:ext uri="{9D8B030D-6E8A-4147-A177-3AD203B41FA5}">
                      <a16:colId xmlns:a16="http://schemas.microsoft.com/office/drawing/2014/main" val="246509172"/>
                    </a:ext>
                  </a:extLst>
                </a:gridCol>
                <a:gridCol w="309690">
                  <a:extLst>
                    <a:ext uri="{9D8B030D-6E8A-4147-A177-3AD203B41FA5}">
                      <a16:colId xmlns:a16="http://schemas.microsoft.com/office/drawing/2014/main" val="1712119379"/>
                    </a:ext>
                  </a:extLst>
                </a:gridCol>
                <a:gridCol w="325990">
                  <a:extLst>
                    <a:ext uri="{9D8B030D-6E8A-4147-A177-3AD203B41FA5}">
                      <a16:colId xmlns:a16="http://schemas.microsoft.com/office/drawing/2014/main" val="3565148853"/>
                    </a:ext>
                  </a:extLst>
                </a:gridCol>
              </a:tblGrid>
              <a:tr h="338107"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Semester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Winter Break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Semester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633893"/>
                  </a:ext>
                </a:extLst>
              </a:tr>
              <a:tr h="1014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-1</a:t>
                      </a:r>
                    </a:p>
                  </a:txBody>
                  <a:tcPr marL="9525" marR="9525" marT="9525" marB="0" vert="vert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1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2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3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4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5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6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7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8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9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10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11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12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13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14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15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-1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1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2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3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4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5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6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7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8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9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10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11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12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13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14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15</a:t>
                      </a:r>
                    </a:p>
                  </a:txBody>
                  <a:tcPr marL="9525" marR="9525" marT="9525" marB="0" vert="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899080"/>
                  </a:ext>
                </a:extLst>
              </a:tr>
              <a:tr h="676215">
                <a:tc gridSpan="4"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Submit "Intent to Participate" form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 Reviewers conduct interviews.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778027"/>
                  </a:ext>
                </a:extLst>
              </a:tr>
              <a:tr h="120704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deadline for completed application and assciated materials (except individual letters of recommendation).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 assessments and HPRC Meetings.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B2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734564"/>
                  </a:ext>
                </a:extLst>
              </a:tr>
              <a:tr h="676215"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Identify minimum number of writers of individual letters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Summary feedback sent to students; Letter writing begins.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378367"/>
                  </a:ext>
                </a:extLst>
              </a:tr>
              <a:tr h="676215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 application and assciated materials (except individual letters of recommendation) due.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952035"/>
                  </a:ext>
                </a:extLst>
              </a:tr>
              <a:tr h="676215">
                <a:tc gridSpan="2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Writing of individual letters of recommendation. All individual letters of recommendation due Friday before Spring Break.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4251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54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“Intent to Participate”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Anyone planning on going through the HPRC this year </a:t>
            </a:r>
            <a:r>
              <a:rPr lang="en-US" i="1" dirty="0" smtClean="0"/>
              <a:t>must </a:t>
            </a:r>
            <a:r>
              <a:rPr lang="en-US" dirty="0" smtClean="0"/>
              <a:t>submit the “Intent to Participate” form</a:t>
            </a:r>
          </a:p>
          <a:p>
            <a:pPr lvl="1"/>
            <a:r>
              <a:rPr lang="en-US" dirty="0" smtClean="0"/>
              <a:t>Located on the HPRC website</a:t>
            </a:r>
          </a:p>
          <a:p>
            <a:pPr lvl="1"/>
            <a:r>
              <a:rPr lang="en-US" dirty="0" smtClean="0"/>
              <a:t>Identifies yourself, your pre-professional track, and if you are petitioning the HPRC for an exception</a:t>
            </a:r>
          </a:p>
          <a:p>
            <a:pPr lvl="1"/>
            <a:r>
              <a:rPr lang="en-US" dirty="0" smtClean="0"/>
              <a:t>Triggers creation of your personal “Dropbox” folder</a:t>
            </a:r>
          </a:p>
          <a:p>
            <a:r>
              <a:rPr lang="en-US" dirty="0" smtClean="0"/>
              <a:t>The form is due by 5:00 PM on Friday, September 13</a:t>
            </a:r>
          </a:p>
          <a:p>
            <a:pPr lvl="1"/>
            <a:r>
              <a:rPr lang="en-US" dirty="0" smtClean="0"/>
              <a:t>You can e-mail the PDF form directly to me (</a:t>
            </a:r>
            <a:r>
              <a:rPr lang="en-US" dirty="0" smtClean="0">
                <a:hlinkClick r:id="rId2"/>
              </a:rPr>
              <a:t>adelegge@ben.edu</a:t>
            </a:r>
            <a:r>
              <a:rPr lang="en-US" dirty="0" smtClean="0"/>
              <a:t>) or use the “Submit Form” button on the page</a:t>
            </a:r>
          </a:p>
        </p:txBody>
      </p:sp>
    </p:spTree>
    <p:extLst>
      <p:ext uri="{BB962C8B-B14F-4D97-AF65-F5344CB8AC3E}">
        <p14:creationId xmlns:p14="http://schemas.microsoft.com/office/powerpoint/2010/main" val="176615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Your Dropbox Folder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Friday, September 20, your personal Dropbox folder will be created</a:t>
            </a:r>
          </a:p>
          <a:p>
            <a:pPr lvl="1"/>
            <a:r>
              <a:rPr lang="en-US" dirty="0" smtClean="0"/>
              <a:t>You will be sent a personal upload link via your Benedictine e-mail</a:t>
            </a:r>
          </a:p>
          <a:p>
            <a:pPr lvl="1"/>
            <a:r>
              <a:rPr lang="en-US" dirty="0" smtClean="0"/>
              <a:t>All of your application files should be uploaded using this link</a:t>
            </a:r>
          </a:p>
          <a:p>
            <a:pPr lvl="1"/>
            <a:r>
              <a:rPr lang="en-US" dirty="0" smtClean="0"/>
              <a:t>You will </a:t>
            </a:r>
            <a:r>
              <a:rPr lang="en-US" i="1" dirty="0" smtClean="0"/>
              <a:t>not </a:t>
            </a:r>
            <a:r>
              <a:rPr lang="en-US" dirty="0" smtClean="0"/>
              <a:t>see the contents of your folder; only the HPRC members can</a:t>
            </a:r>
          </a:p>
          <a:p>
            <a:r>
              <a:rPr lang="en-US" dirty="0" smtClean="0"/>
              <a:t>What do </a:t>
            </a:r>
            <a:r>
              <a:rPr lang="en-US" i="1" dirty="0" smtClean="0"/>
              <a:t>you </a:t>
            </a:r>
            <a:r>
              <a:rPr lang="en-US" dirty="0" smtClean="0"/>
              <a:t>need to upload to the folder?</a:t>
            </a:r>
          </a:p>
          <a:p>
            <a:pPr lvl="1"/>
            <a:r>
              <a:rPr lang="en-US" dirty="0" smtClean="0"/>
              <a:t>HPRC Application</a:t>
            </a:r>
          </a:p>
          <a:p>
            <a:pPr lvl="1"/>
            <a:r>
              <a:rPr lang="en-US" dirty="0" smtClean="0"/>
              <a:t>Personal Statement</a:t>
            </a:r>
          </a:p>
          <a:p>
            <a:pPr lvl="1"/>
            <a:r>
              <a:rPr lang="en-US" dirty="0" smtClean="0"/>
              <a:t>Academic Honesty Disclosure</a:t>
            </a:r>
          </a:p>
          <a:p>
            <a:pPr lvl="1"/>
            <a:r>
              <a:rPr lang="en-US" dirty="0" smtClean="0"/>
              <a:t>FERPA Waiver</a:t>
            </a:r>
          </a:p>
          <a:p>
            <a:r>
              <a:rPr lang="en-US" dirty="0" smtClean="0"/>
              <a:t>All of these forms are available on the HPRC website</a:t>
            </a:r>
          </a:p>
        </p:txBody>
      </p:sp>
    </p:spTree>
    <p:extLst>
      <p:ext uri="{BB962C8B-B14F-4D97-AF65-F5344CB8AC3E}">
        <p14:creationId xmlns:p14="http://schemas.microsoft.com/office/powerpoint/2010/main" val="423797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Due Dates for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792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two deadlines for all of </a:t>
            </a:r>
            <a:r>
              <a:rPr lang="en-US" i="1" dirty="0" smtClean="0"/>
              <a:t>your </a:t>
            </a:r>
            <a:r>
              <a:rPr lang="en-US" dirty="0" smtClean="0"/>
              <a:t>uploads</a:t>
            </a:r>
          </a:p>
          <a:p>
            <a:pPr lvl="1"/>
            <a:r>
              <a:rPr lang="en-US" dirty="0" smtClean="0"/>
              <a:t>Priority Deadline:  Friday, October 18, 2019 [end of 8</a:t>
            </a:r>
            <a:r>
              <a:rPr lang="en-US" baseline="30000" dirty="0" smtClean="0"/>
              <a:t>th</a:t>
            </a:r>
            <a:r>
              <a:rPr lang="en-US" dirty="0" smtClean="0"/>
              <a:t> week of Fall semester]</a:t>
            </a:r>
          </a:p>
          <a:p>
            <a:pPr lvl="1"/>
            <a:r>
              <a:rPr lang="en-US" dirty="0" smtClean="0"/>
              <a:t>Final Deadline:  Friday, January 17, 2020 [end of 1</a:t>
            </a:r>
            <a:r>
              <a:rPr lang="en-US" baseline="30000" dirty="0" smtClean="0"/>
              <a:t>st</a:t>
            </a:r>
            <a:r>
              <a:rPr lang="en-US" dirty="0" smtClean="0"/>
              <a:t> week of Spring semester]</a:t>
            </a:r>
          </a:p>
          <a:p>
            <a:r>
              <a:rPr lang="en-US" dirty="0" smtClean="0"/>
              <a:t>Priority deadline applicants will be given first access to interviews</a:t>
            </a:r>
          </a:p>
          <a:p>
            <a:r>
              <a:rPr lang="en-US" dirty="0" smtClean="0"/>
              <a:t>The final deadline is </a:t>
            </a:r>
            <a:r>
              <a:rPr lang="en-US" b="1" dirty="0" smtClean="0"/>
              <a:t>STRICT!!!</a:t>
            </a:r>
            <a:endParaRPr lang="en-US" dirty="0" smtClean="0"/>
          </a:p>
          <a:p>
            <a:pPr lvl="1"/>
            <a:r>
              <a:rPr lang="en-US" dirty="0" smtClean="0"/>
              <a:t>If your application is incomplete after the final deadline, you will NOT be allowed to interview with the HPRC that year!</a:t>
            </a:r>
          </a:p>
          <a:p>
            <a:pPr lvl="1"/>
            <a:r>
              <a:rPr lang="en-US" dirty="0" smtClean="0"/>
              <a:t>Any students with incomplete files will be informed via e-mail right before the start of Spring semester (sometime the week before)</a:t>
            </a:r>
          </a:p>
          <a:p>
            <a:pPr lvl="1"/>
            <a:r>
              <a:rPr lang="en-US" dirty="0" smtClean="0"/>
              <a:t>Applicants who won’t be done by the Priority deadline are encouraged to upload drafts of their documents by then to make progress toward completion</a:t>
            </a:r>
          </a:p>
        </p:txBody>
      </p:sp>
    </p:spTree>
    <p:extLst>
      <p:ext uri="{BB962C8B-B14F-4D97-AF65-F5344CB8AC3E}">
        <p14:creationId xmlns:p14="http://schemas.microsoft.com/office/powerpoint/2010/main" val="74007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Individual Letters of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83735"/>
          </a:xfrm>
        </p:spPr>
        <p:txBody>
          <a:bodyPr>
            <a:normAutofit/>
          </a:bodyPr>
          <a:lstStyle/>
          <a:p>
            <a:r>
              <a:rPr lang="en-US" dirty="0" smtClean="0"/>
              <a:t>As part of your application, you will be asked to identify a minimum of three (3), but no more than six (6), people to write individual letters of recommendation for you</a:t>
            </a:r>
          </a:p>
          <a:p>
            <a:pPr lvl="1"/>
            <a:r>
              <a:rPr lang="en-US" dirty="0" smtClean="0"/>
              <a:t>Your letters must come from at least two (2) science faculty and one (1) non-science faculty</a:t>
            </a:r>
          </a:p>
          <a:p>
            <a:pPr lvl="1"/>
            <a:r>
              <a:rPr lang="en-US" dirty="0" smtClean="0"/>
              <a:t>These letters are NOT uploaded by you; instead, a link will be provided to the faculty you request letters from, and they will upload the letters directly to your </a:t>
            </a:r>
            <a:r>
              <a:rPr lang="en-US" dirty="0"/>
              <a:t>D</a:t>
            </a:r>
            <a:r>
              <a:rPr lang="en-US" dirty="0" smtClean="0"/>
              <a:t>ropbox</a:t>
            </a:r>
          </a:p>
          <a:p>
            <a:pPr lvl="1"/>
            <a:r>
              <a:rPr lang="en-US" dirty="0" smtClean="0"/>
              <a:t>The HPRC will request that your faculty complete their letters no later than Spring Break of the year you apply</a:t>
            </a:r>
          </a:p>
          <a:p>
            <a:pPr lvl="1"/>
            <a:r>
              <a:rPr lang="en-US" dirty="0" smtClean="0"/>
              <a:t>Those letters will be used to help write your HPRC letter as well as be sent with your HPRC letter as a whole “packet” unless you request otherwise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6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1672</Words>
  <Application>Microsoft Office PowerPoint</Application>
  <PresentationFormat>Widescreen</PresentationFormat>
  <Paragraphs>197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What is the HPRC?</vt:lpstr>
      <vt:lpstr>Who is on the HPRC?</vt:lpstr>
      <vt:lpstr>Who is Eligible to Apply for an HPRC Letter?</vt:lpstr>
      <vt:lpstr>The Timeline</vt:lpstr>
      <vt:lpstr>“Intent to Participate”</vt:lpstr>
      <vt:lpstr>Your Dropbox Folder</vt:lpstr>
      <vt:lpstr>Due Dates for Applications</vt:lpstr>
      <vt:lpstr>Individual Letters of Recommendation</vt:lpstr>
      <vt:lpstr>The Evaluation Process</vt:lpstr>
      <vt:lpstr>The Evaluation Process (cont.)</vt:lpstr>
      <vt:lpstr>The Evaluation Process (cont.)</vt:lpstr>
      <vt:lpstr>Who Should You Pick For LOR’s?</vt:lpstr>
      <vt:lpstr>Your Personal Statement</vt:lpstr>
      <vt:lpstr>HPRC For Fall 2019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DeLegge, Anthony P.</dc:creator>
  <cp:lastModifiedBy>DeLegge, Anthony P.</cp:lastModifiedBy>
  <cp:revision>14</cp:revision>
  <dcterms:created xsi:type="dcterms:W3CDTF">2019-09-06T16:27:19Z</dcterms:created>
  <dcterms:modified xsi:type="dcterms:W3CDTF">2019-09-09T15:30:52Z</dcterms:modified>
</cp:coreProperties>
</file>